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3" r:id="rId4"/>
    <p:sldMasterId id="2147483724" r:id="rId5"/>
    <p:sldMasterId id="2147483725" r:id="rId6"/>
    <p:sldMasterId id="2147483726" r:id="rId7"/>
    <p:sldMasterId id="214748372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</p:sldIdLst>
  <p:sldSz cy="5143500" cx="9144000"/>
  <p:notesSz cx="6858000" cy="9144000"/>
  <p:embeddedFontLst>
    <p:embeddedFont>
      <p:font typeface="Helvetica Neue"/>
      <p:regular r:id="rId128"/>
      <p:bold r:id="rId129"/>
      <p:italic r:id="rId130"/>
      <p:boldItalic r:id="rId131"/>
    </p:embeddedFont>
    <p:embeddedFont>
      <p:font typeface="Helvetica Neue Light"/>
      <p:regular r:id="rId132"/>
      <p:bold r:id="rId133"/>
      <p:italic r:id="rId134"/>
      <p:boldItalic r:id="rId135"/>
    </p:embeddedFont>
    <p:embeddedFont>
      <p:font typeface="Gill Sans"/>
      <p:regular r:id="rId136"/>
      <p:bold r:id="rId1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E8E84EA-940A-4450-BBDF-2E95E7D6797A}">
  <a:tblStyle styleId="{BE8E84EA-940A-4450-BBDF-2E95E7D6797A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7" Type="http://schemas.openxmlformats.org/officeDocument/2006/relationships/font" Target="fonts/GillSans-bold.fntdata"/><Relationship Id="rId132" Type="http://schemas.openxmlformats.org/officeDocument/2006/relationships/font" Target="fonts/HelveticaNeueLight-regular.fntdata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136" Type="http://schemas.openxmlformats.org/officeDocument/2006/relationships/font" Target="fonts/GillSans-regular.fntdata"/><Relationship Id="rId135" Type="http://schemas.openxmlformats.org/officeDocument/2006/relationships/font" Target="fonts/HelveticaNeueLight-boldItalic.fntdata"/><Relationship Id="rId134" Type="http://schemas.openxmlformats.org/officeDocument/2006/relationships/font" Target="fonts/HelveticaNeueLight-italic.fntdata"/><Relationship Id="rId133" Type="http://schemas.openxmlformats.org/officeDocument/2006/relationships/font" Target="fonts/HelveticaNeueLight-bold.fntdata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Shape 11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Shape 1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Shape 1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Shape 1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Shape 1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Shape 1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Shape 1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Shape 1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Shape 1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Shape 11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Shape 1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Shape 1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Shape 1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Shape 1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Shape 1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Shape 1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Shape 1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Shape 1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Shape 1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Shape 1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Shape 1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Main	idea:	we	use	the	same	set	of	W	weights	at	all	time	 steps!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Shape 5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Shape 5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Shape 5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Shape 5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Shape 6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Shape 6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Shape 6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live demo with the different language: </a:t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"If you want to build a ship, don't drum up people together to collect wood and don't assign them tasks and work, but rather teach them to long for the endless immensity of the sea." </a:t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QA and chat bots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Shape 7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Shape 8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Shape 8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Shape 8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Shape 8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Shape 9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Shape 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Shape 9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Shape 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Shape 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Shape 9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Shape 9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Shape 10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Shape 10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Shape 10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Shape 10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Shape 10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Shape 10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Shape 1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Shape 1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Shape 1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2" name="Shape 10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3" name="Shape 103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9" name="Shape 209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1" name="Shape 271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Shape 28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1" name="Shape 291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2" name="Shape 29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7" name="Shape 29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4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github.com/hunkim/DeepLearningZeroToAll/blob/master/lab-12-5-rnn_stock_prediction.py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8.png"/><Relationship Id="rId4" Type="http://schemas.openxmlformats.org/officeDocument/2006/relationships/hyperlink" Target="https://github.com/hunkim/DeepLearningZeroToAll/blob/master/lab-12-5-rnn_stock_prediction.py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://jiwonkim.org/awesome-rnn/" TargetMode="External"/><Relationship Id="rId4" Type="http://schemas.openxmlformats.org/officeDocument/2006/relationships/image" Target="../media/image9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8.xml"/><Relationship Id="rId3" Type="http://schemas.openxmlformats.org/officeDocument/2006/relationships/hyperlink" Target="http://www.asimovinstitute.org/neural-network-zoo/" TargetMode="External"/><Relationship Id="rId4" Type="http://schemas.openxmlformats.org/officeDocument/2006/relationships/image" Target="../media/image9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0.png"/><Relationship Id="rId4" Type="http://schemas.openxmlformats.org/officeDocument/2006/relationships/hyperlink" Target="http://www.asimovinstitute.org/neural-network-zo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4.png"/><Relationship Id="rId4" Type="http://schemas.openxmlformats.org/officeDocument/2006/relationships/image" Target="../media/image102.png"/><Relationship Id="rId5" Type="http://schemas.openxmlformats.org/officeDocument/2006/relationships/image" Target="../media/image99.png"/><Relationship Id="rId6" Type="http://schemas.openxmlformats.org/officeDocument/2006/relationships/image" Target="../media/image95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1.xml"/><Relationship Id="rId3" Type="http://schemas.openxmlformats.org/officeDocument/2006/relationships/hyperlink" Target="mailto:hunkim+deepcoding@gmail.com" TargetMode="External"/><Relationship Id="rId4" Type="http://schemas.openxmlformats.org/officeDocument/2006/relationships/image" Target="../media/image9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73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3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github.com/hunkim/DeepLearningZeroToAll/blob/master/lab-12-0-rnn_basics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kjw0612.github.io/awesome-rnn/" TargetMode="External"/><Relationship Id="rId4" Type="http://schemas.openxmlformats.org/officeDocument/2006/relationships/hyperlink" Target="https://github.com/TensorFlowKR/awesome_tensorflow_implementation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image" Target="../media/image5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5.png"/><Relationship Id="rId4" Type="http://schemas.openxmlformats.org/officeDocument/2006/relationships/hyperlink" Target="https://www.cs.toronto.edu/~graves/handwriting.ht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0.png"/><Relationship Id="rId4" Type="http://schemas.openxmlformats.org/officeDocument/2006/relationships/hyperlink" Target="https://arxiv.org/pdf/1704.03477v1.pdf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0.png"/><Relationship Id="rId4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6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9.png"/><Relationship Id="rId4" Type="http://schemas.openxmlformats.org/officeDocument/2006/relationships/image" Target="../media/image79.png"/><Relationship Id="rId5" Type="http://schemas.openxmlformats.org/officeDocument/2006/relationships/image" Target="../media/image58.png"/><Relationship Id="rId6" Type="http://schemas.openxmlformats.org/officeDocument/2006/relationships/image" Target="../media/image8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png"/><Relationship Id="rId4" Type="http://schemas.openxmlformats.org/officeDocument/2006/relationships/image" Target="../media/image8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8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hyperlink" Target="https://github.com/hunkim/DeepLearningZeroToAll/blob/master/lab-12-0-rnn_basics.ipynb" TargetMode="External"/><Relationship Id="rId6" Type="http://schemas.openxmlformats.org/officeDocument/2006/relationships/image" Target="../media/image8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Relationship Id="rId4" Type="http://schemas.openxmlformats.org/officeDocument/2006/relationships/image" Target="../media/image8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1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8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Relationship Id="rId4" Type="http://schemas.openxmlformats.org/officeDocument/2006/relationships/hyperlink" Target="https://github.com/hunkim/DeepLearningZeroToAll/blob/master/lab-12-1-hello-rn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6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6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Relationship Id="rId4" Type="http://schemas.openxmlformats.org/officeDocument/2006/relationships/hyperlink" Target="https://github.com/hunkim/DeepLearningZeroToAll/blob/master/lab-12-0-rnn_basics.ipynb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hunkim/DeepLearningZeroToAll/blob/master/lab-12-1-hello-rnn.py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9.png"/><Relationship Id="rId9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2-2-char-seq-rnn.p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03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7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0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0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01.png"/><Relationship Id="rId4" Type="http://schemas.openxmlformats.org/officeDocument/2006/relationships/hyperlink" Target="https://github.com/hunkim/DeepLearningZeroToAll/blob/master/lab-12-4-rnn_long_char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hunkim/DeepLearningZeroToAll/blob/master/lab-12-4-rnn_long_char.py" TargetMode="Externa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6.xml"/><Relationship Id="rId3" Type="http://schemas.openxmlformats.org/officeDocument/2006/relationships/hyperlink" Target="https://github.com/sherjilozair/char-rnn-tensorflow" TargetMode="External"/><Relationship Id="rId4" Type="http://schemas.openxmlformats.org/officeDocument/2006/relationships/hyperlink" Target="https://github.com/hunkim/word-rnn-tensorflow" TargetMode="External"/><Relationship Id="rId5" Type="http://schemas.openxmlformats.org/officeDocument/2006/relationships/image" Target="../media/image48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5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Shape 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  <a:endParaRPr/>
          </a:p>
        </p:txBody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  <a:endParaRPr sz="2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  <a:endParaRPr/>
          </a:p>
        </p:txBody>
      </p:sp>
      <p:pic>
        <p:nvPicPr>
          <p:cNvPr id="319" name="Shape 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Classifier</a:t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Shape 4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Shape 419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420" name="Shape 420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421" name="Shape 421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423" name="Shape 4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(logits)</a:t>
            </a:r>
            <a:endParaRPr sz="1600">
              <a:solidFill>
                <a:srgbClr val="B7B7B7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9999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1600">
              <a:solidFill>
                <a:srgbClr val="99999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  <a:endParaRPr sz="1600">
              <a:solidFill>
                <a:srgbClr val="99999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Shape 1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5950"/>
            <a:ext cx="8934448" cy="24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Shape 11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to one</a:t>
            </a:r>
            <a:endParaRPr/>
          </a:p>
        </p:txBody>
      </p:sp>
      <p:sp>
        <p:nvSpPr>
          <p:cNvPr id="1119" name="Shape 1119"/>
          <p:cNvSpPr txBox="1"/>
          <p:nvPr/>
        </p:nvSpPr>
        <p:spPr>
          <a:xfrm>
            <a:off x="403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</a:t>
            </a:r>
            <a:endParaRPr sz="2400"/>
          </a:p>
        </p:txBody>
      </p:sp>
      <p:sp>
        <p:nvSpPr>
          <p:cNvPr id="1120" name="Shape 1120"/>
          <p:cNvSpPr txBox="1"/>
          <p:nvPr/>
        </p:nvSpPr>
        <p:spPr>
          <a:xfrm>
            <a:off x="1775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</a:t>
            </a:r>
            <a:endParaRPr sz="2400"/>
          </a:p>
        </p:txBody>
      </p:sp>
      <p:sp>
        <p:nvSpPr>
          <p:cNvPr id="1121" name="Shape 1121"/>
          <p:cNvSpPr txBox="1"/>
          <p:nvPr/>
        </p:nvSpPr>
        <p:spPr>
          <a:xfrm>
            <a:off x="3070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3</a:t>
            </a:r>
            <a:endParaRPr sz="2400"/>
          </a:p>
        </p:txBody>
      </p:sp>
      <p:sp>
        <p:nvSpPr>
          <p:cNvPr id="1122" name="Shape 1122"/>
          <p:cNvSpPr txBox="1"/>
          <p:nvPr/>
        </p:nvSpPr>
        <p:spPr>
          <a:xfrm>
            <a:off x="4442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4</a:t>
            </a:r>
            <a:endParaRPr sz="2400"/>
          </a:p>
        </p:txBody>
      </p:sp>
      <p:sp>
        <p:nvSpPr>
          <p:cNvPr id="1123" name="Shape 1123"/>
          <p:cNvSpPr txBox="1"/>
          <p:nvPr/>
        </p:nvSpPr>
        <p:spPr>
          <a:xfrm>
            <a:off x="57377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5</a:t>
            </a:r>
            <a:endParaRPr sz="2400"/>
          </a:p>
        </p:txBody>
      </p:sp>
      <p:sp>
        <p:nvSpPr>
          <p:cNvPr id="1124" name="Shape 1124"/>
          <p:cNvSpPr txBox="1"/>
          <p:nvPr/>
        </p:nvSpPr>
        <p:spPr>
          <a:xfrm>
            <a:off x="8406325" y="1495950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8</a:t>
            </a:r>
            <a:endParaRPr sz="2400"/>
          </a:p>
        </p:txBody>
      </p:sp>
      <p:sp>
        <p:nvSpPr>
          <p:cNvPr id="1125" name="Shape 1125"/>
          <p:cNvSpPr txBox="1"/>
          <p:nvPr/>
        </p:nvSpPr>
        <p:spPr>
          <a:xfrm>
            <a:off x="71093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6</a:t>
            </a:r>
            <a:endParaRPr sz="2400"/>
          </a:p>
        </p:txBody>
      </p:sp>
      <p:sp>
        <p:nvSpPr>
          <p:cNvPr id="1126" name="Shape 1126"/>
          <p:cNvSpPr txBox="1"/>
          <p:nvPr/>
        </p:nvSpPr>
        <p:spPr>
          <a:xfrm>
            <a:off x="8480975" y="3463775"/>
            <a:ext cx="3912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7</a:t>
            </a:r>
            <a:endParaRPr sz="2400"/>
          </a:p>
        </p:txBody>
      </p:sp>
      <p:sp>
        <p:nvSpPr>
          <p:cNvPr id="1127" name="Shape 112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Shape 1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1133" name="Shape 1133"/>
          <p:cNvSpPr txBox="1"/>
          <p:nvPr/>
        </p:nvSpPr>
        <p:spPr>
          <a:xfrm>
            <a:off x="143300" y="491975"/>
            <a:ext cx="5850000" cy="44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timesteps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seq_length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output_dim = </a:t>
            </a:r>
            <a:r>
              <a:rPr i="1"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i="1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Open,High,Low,Close,Volume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np.loadtxt(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delimiter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xy[::-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reverse order (chronically ordered)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xy = MinMaxScaler(xy)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xy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xy[:,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Close as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(y) - seq_length):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_x = x[i:i + seq_length]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_y = y[i + seq_length]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Next close price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(_x,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"-&gt;"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dataX.append(_x)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dataY.append(_y)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4" name="Shape 1134"/>
          <p:cNvSpPr txBox="1"/>
          <p:nvPr/>
        </p:nvSpPr>
        <p:spPr>
          <a:xfrm>
            <a:off x="6102500" y="533400"/>
            <a:ext cx="2896500" cy="440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</a:t>
            </a:r>
            <a:r>
              <a:rPr b="1" lang="en" sz="1100">
                <a:solidFill>
                  <a:srgbClr val="38761D"/>
                </a:solidFill>
              </a:rPr>
              <a:t>[ 0.186</a:t>
            </a:r>
            <a:r>
              <a:rPr b="1" lang="en" sz="1100">
                <a:solidFill>
                  <a:srgbClr val="38761D"/>
                </a:solidFill>
              </a:rPr>
              <a:t>67876</a:t>
            </a:r>
            <a:r>
              <a:rPr b="1" lang="en" sz="1100">
                <a:solidFill>
                  <a:srgbClr val="38761D"/>
                </a:solidFill>
              </a:rPr>
              <a:t>  0.209</a:t>
            </a:r>
            <a:r>
              <a:rPr b="1" lang="en" sz="1100">
                <a:solidFill>
                  <a:srgbClr val="38761D"/>
                </a:solidFill>
              </a:rPr>
              <a:t>48057</a:t>
            </a:r>
            <a:r>
              <a:rPr b="1" lang="en" sz="1100">
                <a:solidFill>
                  <a:srgbClr val="38761D"/>
                </a:solidFill>
              </a:rPr>
              <a:t>  0.208</a:t>
            </a:r>
            <a:r>
              <a:rPr b="1" lang="en" sz="1100">
                <a:solidFill>
                  <a:srgbClr val="38761D"/>
                </a:solidFill>
              </a:rPr>
              <a:t>78184</a:t>
            </a:r>
            <a:r>
              <a:rPr b="1" lang="en" sz="1100">
                <a:solidFill>
                  <a:srgbClr val="38761D"/>
                </a:solidFill>
              </a:rPr>
              <a:t>  0.         </a:t>
            </a:r>
            <a:r>
              <a:rPr b="1" lang="en" sz="1100">
                <a:solidFill>
                  <a:srgbClr val="38761D"/>
                </a:solidFill>
              </a:rPr>
              <a:t> </a:t>
            </a:r>
            <a:r>
              <a:rPr b="1" lang="en" sz="1100">
                <a:solidFill>
                  <a:srgbClr val="38761D"/>
                </a:solidFill>
              </a:rPr>
              <a:t>0.21744815]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[ 0.30697388  0.31463414  0.21899367  0.01247647  0.21698189]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[ 0.21914211  0.26390721  0.2246864   0.45632338  0.22496747]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[ 0.23312993  0.23641916  0.16268272  0.57017119  0.14744274]</a:t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8761D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[ 0.13431201  0.15175877  0.11617252  0.39380658  0.13289962]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[ 0.13973232  0.17060429  0.15860382  0.28173344  0.18171679]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 [ 0.18933069  0.20057799  0.19187983  0.29783096  0.2086465 ]] </a:t>
            </a:r>
            <a:endParaRPr b="1" sz="1100">
              <a:solidFill>
                <a:srgbClr val="38761D"/>
              </a:solidFill>
            </a:endParaRPr>
          </a:p>
          <a:p>
            <a:pPr indent="48895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38761D"/>
                </a:solidFill>
              </a:rPr>
              <a:t>--&gt; [ 0.14106001]</a:t>
            </a:r>
            <a:endParaRPr b="1" sz="1100">
              <a:solidFill>
                <a:srgbClr val="38761D"/>
              </a:solidFill>
            </a:endParaRPr>
          </a:p>
        </p:txBody>
      </p:sp>
      <p:sp>
        <p:nvSpPr>
          <p:cNvPr id="1135" name="Shape 1135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 datasets</a:t>
            </a:r>
            <a:endParaRPr/>
          </a:p>
        </p:txBody>
      </p:sp>
      <p:sp>
        <p:nvSpPr>
          <p:cNvPr id="1141" name="Shape 1141"/>
          <p:cNvSpPr txBox="1"/>
          <p:nvPr/>
        </p:nvSpPr>
        <p:spPr>
          <a:xfrm>
            <a:off x="525525" y="1330600"/>
            <a:ext cx="8352600" cy="37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split to train and testing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*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 - train_size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trainX, testX = np.array(dataX[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np.array(dataX[train_size: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trainY, testY = np.array(dataY[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:train_size]), 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np.array(dataY[train_size:</a:t>
            </a:r>
            <a:r>
              <a:rPr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(dataY)])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2" name="Shape 1142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 </a:t>
            </a:r>
            <a:endParaRPr/>
          </a:p>
        </p:txBody>
      </p:sp>
      <p:sp>
        <p:nvSpPr>
          <p:cNvPr id="1148" name="Shape 1148"/>
          <p:cNvSpPr txBox="1"/>
          <p:nvPr/>
        </p:nvSpPr>
        <p:spPr>
          <a:xfrm>
            <a:off x="0" y="1174050"/>
            <a:ext cx="9144000" cy="380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seq_length, data_dim])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=output_dim,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 = outputs[:, 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 use the last cell's output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tf.reduce_sum(tf.square(Y_pred - Y))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 of the squares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optimizer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optimizer.minimize(loss)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9" name="Shape 1149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Shape 11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1155" name="Shape 1155"/>
          <p:cNvSpPr txBox="1"/>
          <p:nvPr/>
        </p:nvSpPr>
        <p:spPr>
          <a:xfrm>
            <a:off x="67100" y="1419750"/>
            <a:ext cx="5333700" cy="3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tf.Session()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.run([train, loss],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trainX, Y: trainY})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l)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testPredict = </a:t>
            </a:r>
            <a:r>
              <a:rPr lang="en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.run(Y_pred,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testX})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matplotlib.pyplot </a:t>
            </a:r>
            <a:r>
              <a:rPr b="1" i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plt.plot(testY)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plt.plot(testPredict)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plt.show()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56" name="Shape 1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2400" y="1572150"/>
            <a:ext cx="3669200" cy="271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Shape 1157"/>
          <p:cNvSpPr txBox="1"/>
          <p:nvPr/>
        </p:nvSpPr>
        <p:spPr>
          <a:xfrm>
            <a:off x="2498350" y="4890000"/>
            <a:ext cx="691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https://github.com/hunkim/DeepLearningZeroToAll/blob/master/lab-12-5-rnn_stock_prediction.py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Shape 11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1163" name="Shape 1163"/>
          <p:cNvSpPr txBox="1"/>
          <p:nvPr>
            <p:ph idx="1" type="body"/>
          </p:nvPr>
        </p:nvSpPr>
        <p:spPr>
          <a:xfrm>
            <a:off x="180200" y="1459999"/>
            <a:ext cx="8783400" cy="3310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 stock prediction using linear regression only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Improve stock prediction results using more features such as keywords and/or sentiments in top news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Implement sequence to sequence mode (translate a language to another)</a:t>
            </a:r>
            <a:endParaRPr sz="2400"/>
          </a:p>
          <a:p>
            <a:pPr indent="-381000" lvl="0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https://github.com/hunkim/DeepLearningZeroToAll/blob/master/Keras/klab-12-5-seq2seq.py</a:t>
            </a:r>
            <a:endParaRPr sz="2400"/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DNN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CNN</a:t>
            </a:r>
            <a:endParaRPr sz="2400"/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</a:t>
            </a:r>
            <a:endParaRPr sz="24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Shape 117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Other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1175" name="Shape 1175"/>
          <p:cNvSpPr txBox="1"/>
          <p:nvPr>
            <p:ph idx="1" type="body"/>
          </p:nvPr>
        </p:nvSpPr>
        <p:spPr>
          <a:xfrm>
            <a:off x="180210" y="1216730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159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 sz="2200"/>
          </a:p>
          <a:p>
            <a:pPr indent="-2159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●"/>
            </a:pPr>
            <a:r>
              <a:rPr b="0" i="0" lang="en" sz="2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 sz="2200"/>
          </a:p>
        </p:txBody>
      </p:sp>
      <p:sp>
        <p:nvSpPr>
          <p:cNvPr id="1176" name="Shape 1176"/>
          <p:cNvSpPr/>
          <p:nvPr/>
        </p:nvSpPr>
        <p:spPr>
          <a:xfrm>
            <a:off x="6005625" y="4788475"/>
            <a:ext cx="310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http://jiwonkim.org/awesome-rnn/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id="1177" name="Shape 1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http://www.asimovinstitute.org/neural-network-zoo/</a:t>
            </a:r>
            <a:r>
              <a:rPr lang="en" sz="1100"/>
              <a:t> </a:t>
            </a:r>
            <a:endParaRPr sz="1100"/>
          </a:p>
        </p:txBody>
      </p:sp>
      <p:pic>
        <p:nvPicPr>
          <p:cNvPr id="1183" name="Shape 1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200" y="158425"/>
            <a:ext cx="7837067" cy="464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Shape 1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25" y="0"/>
            <a:ext cx="6213727" cy="50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Shape 1189"/>
          <p:cNvSpPr txBox="1"/>
          <p:nvPr/>
        </p:nvSpPr>
        <p:spPr>
          <a:xfrm>
            <a:off x="5873025" y="4950300"/>
            <a:ext cx="6956400" cy="1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http://www.asimovinstitute.org/neural-network-zoo/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(Deep) Neural Nets</a:t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435" name="Shape 4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Shape 119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programming VS data driven learning</a:t>
            </a:r>
            <a:endParaRPr/>
          </a:p>
        </p:txBody>
      </p:sp>
      <p:pic>
        <p:nvPicPr>
          <p:cNvPr descr="pasted-image.png" id="1195" name="Shape 1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6" name="Shape 1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1197" name="Shape 11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Shape 1198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Coding Project @UST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Software creates software?</a:t>
            </a:r>
            <a:endParaRPr sz="2800"/>
          </a:p>
        </p:txBody>
      </p:sp>
      <p:sp>
        <p:nvSpPr>
          <p:cNvPr id="1204" name="Shape 1204"/>
          <p:cNvSpPr txBox="1"/>
          <p:nvPr>
            <p:ph idx="1" type="body"/>
          </p:nvPr>
        </p:nvSpPr>
        <p:spPr>
          <a:xfrm>
            <a:off x="180200" y="4550628"/>
            <a:ext cx="8783400" cy="45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Interested</a:t>
            </a:r>
            <a:r>
              <a:rPr lang="en"/>
              <a:t> in? </a:t>
            </a:r>
            <a:r>
              <a:rPr lang="en" u="sng">
                <a:solidFill>
                  <a:schemeClr val="hlink"/>
                </a:solidFill>
                <a:hlinkClick r:id="rId3"/>
              </a:rPr>
              <a:t>hunkim+deepcoding@gmail.com</a:t>
            </a:r>
            <a:r>
              <a:rPr lang="en"/>
              <a:t> </a:t>
            </a:r>
            <a:endParaRPr/>
          </a:p>
        </p:txBody>
      </p:sp>
      <p:pic>
        <p:nvPicPr>
          <p:cNvPr id="1205" name="Shape 1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72145"/>
            <a:ext cx="8839202" cy="2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Shape 121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Shape 121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Shape 12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1" name="Shape 122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Shape 122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Dynamic RNN</a:t>
            </a:r>
            <a:endParaRPr/>
          </a:p>
        </p:txBody>
      </p:sp>
      <p:grpSp>
        <p:nvGrpSpPr>
          <p:cNvPr id="1223" name="Shape 1223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1224" name="Shape 12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Shape 1225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1226" name="Shape 1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1232" name="Shape 1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Shape 1233"/>
          <p:cNvSpPr txBox="1"/>
          <p:nvPr/>
        </p:nvSpPr>
        <p:spPr>
          <a:xfrm>
            <a:off x="3725925" y="3595475"/>
            <a:ext cx="40812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1239" name="Shape 1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0" name="Shape 1240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&lt;pad&gt;  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 &lt;pad&gt;   &lt;pad&gt;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sequence length</a:t>
            </a:r>
            <a:endParaRPr/>
          </a:p>
        </p:txBody>
      </p:sp>
      <p:pic>
        <p:nvPicPr>
          <p:cNvPr id="1246" name="Shape 1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021" y="1217974"/>
            <a:ext cx="4503426" cy="2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Shape 1247"/>
          <p:cNvSpPr txBox="1"/>
          <p:nvPr/>
        </p:nvSpPr>
        <p:spPr>
          <a:xfrm>
            <a:off x="3725925" y="3595475"/>
            <a:ext cx="4324500" cy="144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         e            l            l            o</a:t>
            </a:r>
            <a:endParaRPr sz="20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h          i  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         h           y      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...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248" name="Shape 1248"/>
          <p:cNvSpPr txBox="1"/>
          <p:nvPr/>
        </p:nvSpPr>
        <p:spPr>
          <a:xfrm>
            <a:off x="172700" y="2909100"/>
            <a:ext cx="34104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sequence_length</a:t>
            </a:r>
            <a:r>
              <a:rPr b="1" lang="en" sz="20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2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" sz="20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20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Shape 1253"/>
          <p:cNvSpPr txBox="1"/>
          <p:nvPr>
            <p:ph type="title"/>
          </p:nvPr>
        </p:nvSpPr>
        <p:spPr>
          <a:xfrm>
            <a:off x="-8200" y="133948"/>
            <a:ext cx="9160500" cy="6822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RNN</a:t>
            </a:r>
            <a:endParaRPr/>
          </a:p>
        </p:txBody>
      </p:sp>
      <p:sp>
        <p:nvSpPr>
          <p:cNvPr id="1254" name="Shape 1254"/>
          <p:cNvSpPr txBox="1"/>
          <p:nvPr/>
        </p:nvSpPr>
        <p:spPr>
          <a:xfrm>
            <a:off x="76200" y="1113175"/>
            <a:ext cx="57249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array([[[...]]],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hidden_size,                                                  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state_is_tuple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cell, x_data, sequence_length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dtype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print(outputs</a:t>
            </a:r>
            <a:r>
              <a:rPr lang="en" sz="15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5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5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5" name="Shape 1255"/>
          <p:cNvSpPr txBox="1"/>
          <p:nvPr/>
        </p:nvSpPr>
        <p:spPr>
          <a:xfrm>
            <a:off x="5690150" y="983975"/>
            <a:ext cx="3198000" cy="3913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array([[[-0.17904168, -0.08053244],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[-0.01294809,  0.01660814],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[-0.05754048, -0.1368292 ],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[-0.08655578, -0.20553185],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[ 0.07297077, -0.21743253]],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[[ 0.10272847,  0.06519825],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[ 0.20188759, -0.05027055],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[ 0.09514933, -0.16452041],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        ,  0.        ]],</a:t>
            </a:r>
            <a:b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[[-0.04893036, -0.14655617],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[-0.07947272, -0.20996611],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[ 0.06466491, -0.02576563],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[ 0.15087658,  0.05166111],</a:t>
            </a:r>
            <a:b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" sz="1300">
                <a:solidFill>
                  <a:srgbClr val="008080"/>
                </a:solidFill>
                <a:highlight>
                  <a:srgbClr val="FFFFFF"/>
                </a:highlight>
              </a:rPr>
              <a:t>       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</a:rPr>
              <a:t>[ 0.        ,  0.        ]]],</a:t>
            </a:r>
            <a:endParaRPr b="1"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56" name="Shape 125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Shape 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0" y="0"/>
            <a:ext cx="9080100" cy="51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     Simple CNN</a:t>
            </a:r>
            <a:endParaRPr sz="34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(black/white), Input Layer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and Pooling Layer #2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pool2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dropout2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=pool2,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Dense Layer with Relu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Logits (no activation) Layer: L5 Final FC 625 inputs -&gt; 10 outputs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 = tf.reduce_mean(tf.nn.softmax_cross_entropy_with_logits(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 = tf.train.AdamOptimizer(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825" y="83950"/>
            <a:ext cx="3037175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  <a:endParaRPr/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Initilizing weights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  <a:endParaRPr/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  <a:endParaRPr sz="2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  <a:endParaRPr/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180194" y="1460000"/>
            <a:ext cx="88359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/>
              <a:t>Hard to</a:t>
            </a: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understand </a:t>
            </a:r>
            <a:r>
              <a:rPr lang="en"/>
              <a:t>the context from single word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Sequence data </a:t>
            </a:r>
            <a:endParaRPr/>
          </a:p>
        </p:txBody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180199" y="1460000"/>
            <a:ext cx="59718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lang="en">
                <a:solidFill>
                  <a:schemeClr val="dk1"/>
                </a:solidFill>
              </a:rPr>
              <a:t>Hard to understand the context from single word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understand based on the previous words + this word. (time series)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NN/CNN cannot do this</a:t>
            </a:r>
            <a:endParaRPr/>
          </a:p>
        </p:txBody>
      </p:sp>
      <p:pic>
        <p:nvPicPr>
          <p:cNvPr descr="pasted-image.png" id="472" name="Shape 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5855" y="1358763"/>
            <a:ext cx="2181300" cy="33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  <a:endParaRPr sz="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478" name="Shape 4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3.pdf" id="484" name="Shape 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  <a:endParaRPr/>
          </a:p>
        </p:txBody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3: RNN</a:t>
            </a:r>
            <a:endParaRPr sz="2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  <a:endParaRPr/>
          </a:p>
        </p:txBody>
      </p:sp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4.pdf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5.pdf" id="494" name="Shape 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6.pdf" id="499" name="Shape 4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7.pdf" id="504" name="Shape 5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09" name="Shape 5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182" y="1440855"/>
            <a:ext cx="7219200" cy="189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0" name="Shape 5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8515" y="3773123"/>
            <a:ext cx="47925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/>
          <p:nvPr/>
        </p:nvSpPr>
        <p:spPr>
          <a:xfrm>
            <a:off x="3721943" y="4858635"/>
            <a:ext cx="53610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http://colah.github.io/posts/2015-08-Understanding-LSTMs/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516" name="Shape 5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605" y="306567"/>
            <a:ext cx="7009500" cy="262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17" name="Shape 5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75934" y="3261540"/>
            <a:ext cx="6383700" cy="16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8.pdf" id="522" name="Shape 5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23" name="Shape 5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775" y="19179"/>
            <a:ext cx="5603100" cy="27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9.pdf" id="528" name="Shape 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33" name="Shape 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4" name="Shape 5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0463" y="2686436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5" name="Shape 5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22710" y="1809182"/>
            <a:ext cx="29091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36" name="Shape 5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644" y="2215925"/>
            <a:ext cx="2553600" cy="8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41" name="Shape 5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2" name="Shape 5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4614" y="1809182"/>
            <a:ext cx="19725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3" name="Shape 5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3814" y="2215925"/>
            <a:ext cx="20580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4" name="Shape 5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397" y="2674851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45" name="Shape 5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94299" y="1999872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Gifts from Google and Line</a:t>
            </a:r>
            <a:endParaRPr/>
          </a:p>
        </p:txBody>
      </p:sp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1" name="Shape 5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1326" y="1809182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2" name="Shape 5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6096" y="2215925"/>
            <a:ext cx="10458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3" name="Shape 5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3035" y="2687079"/>
            <a:ext cx="741600" cy="409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54" name="Shape 5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25174" y="2003219"/>
            <a:ext cx="399300" cy="3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0.pdf" id="559" name="Shape 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64" name="Shape 5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5" name="Shape 5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8612" y="1205363"/>
            <a:ext cx="16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6" name="Shape 5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7" name="Shape 5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8" name="Shape 5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0298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69" name="Shape 5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0" name="Shape 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26190" y="1480544"/>
            <a:ext cx="5295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21.pdf"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6" name="Shape 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8016" y="1897142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7" name="Shape 5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2697756"/>
            <a:ext cx="4521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578" name="Shape 5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27540" y="1469804"/>
            <a:ext cx="452100" cy="3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applications</a:t>
            </a:r>
            <a:endParaRPr/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539328" y="1228314"/>
            <a:ext cx="8783400" cy="3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035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Language Modeling</a:t>
            </a:r>
            <a:endParaRPr/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Speech Recognition</a:t>
            </a:r>
            <a:endParaRPr/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Translation</a:t>
            </a:r>
            <a:endParaRPr/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Conversation Modeling/Question Answering</a:t>
            </a:r>
            <a:endParaRPr/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Image/Video Captioning</a:t>
            </a:r>
            <a:endParaRPr/>
          </a:p>
          <a:p>
            <a:pPr indent="-26035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Image/Music/Dance Generation</a:t>
            </a:r>
            <a:endParaRPr/>
          </a:p>
        </p:txBody>
      </p:sp>
      <p:sp>
        <p:nvSpPr>
          <p:cNvPr id="585" name="Shape 585"/>
          <p:cNvSpPr/>
          <p:nvPr/>
        </p:nvSpPr>
        <p:spPr>
          <a:xfrm>
            <a:off x="4715152" y="4788475"/>
            <a:ext cx="43935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Helvetica Neue Light"/>
              <a:buNone/>
            </a:pPr>
            <a:r>
              <a:rPr lang="en" sz="19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https://kjw0612.github.io/awesome-rnn/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709662" y="1080460"/>
            <a:ext cx="77247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</a:pPr>
            <a:r>
              <a:rPr b="0" i="0" lang="en" sz="1900" u="sng" cap="none" strike="noStrike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https://github.com/TensorFlowKR/awesome_tensorflow_implementations</a:t>
            </a:r>
            <a:endParaRPr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6.pdf" id="591" name="Shape 5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7.pdf" id="596" name="Shape 5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8.pdf" id="601" name="Shape 6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09.pdf" id="606" name="Shape 6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g_0010.pdf"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6750" y="0"/>
            <a:ext cx="105112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>
            <p:ph type="title"/>
          </p:nvPr>
        </p:nvSpPr>
        <p:spPr>
          <a:xfrm>
            <a:off x="252351" y="7098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Feedback</a:t>
            </a:r>
            <a:endParaRPr sz="5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16" name="Shape 6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450" y="1304725"/>
            <a:ext cx="3500100" cy="38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>
            <p:ph idx="4294967295"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Multi-Layer RNN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Training RNNs is challenging </a:t>
            </a:r>
            <a:endParaRPr/>
          </a:p>
        </p:txBody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2182761" y="1297821"/>
            <a:ext cx="4778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Several advanced models</a:t>
            </a:r>
            <a:endParaRPr/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Long Short Term Memory (LSTM)</a:t>
            </a:r>
            <a:endParaRPr/>
          </a:p>
          <a:p>
            <a:pPr indent="-215900" lvl="1" marL="546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</a:pPr>
            <a:r>
              <a:rPr b="0" i="0" lang="en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GRU by Cho et al. 2014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Shape 6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13" y="1179357"/>
            <a:ext cx="8721300" cy="27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Translate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Multilingual Machine Translation with RNN</a:t>
            </a:r>
            <a:endParaRPr/>
          </a:p>
        </p:txBody>
      </p:sp>
      <p:pic>
        <p:nvPicPr>
          <p:cNvPr id="648" name="Shape 6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725" y="917650"/>
            <a:ext cx="7199351" cy="36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Shape 6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Question Answering with RNN</a:t>
            </a:r>
            <a:endParaRPr/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50" y="1525195"/>
            <a:ext cx="220027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025" y="1020570"/>
            <a:ext cx="58864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Shape 6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975" y="2398750"/>
            <a:ext cx="6058551" cy="21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Handwriting generation </a:t>
            </a:r>
            <a:endParaRPr/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613" y="1082176"/>
            <a:ext cx="6718875" cy="39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Shape 665"/>
          <p:cNvSpPr txBox="1"/>
          <p:nvPr/>
        </p:nvSpPr>
        <p:spPr>
          <a:xfrm>
            <a:off x="5748500" y="4715700"/>
            <a:ext cx="67947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https://www.cs.toronto.edu/~graves/handwriting.html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Sketch-RNN</a:t>
            </a:r>
            <a:endParaRPr/>
          </a:p>
        </p:txBody>
      </p:sp>
      <p:pic>
        <p:nvPicPr>
          <p:cNvPr id="671" name="Shape 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8839198" cy="297081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Shape 672"/>
          <p:cNvSpPr txBox="1"/>
          <p:nvPr/>
        </p:nvSpPr>
        <p:spPr>
          <a:xfrm>
            <a:off x="6861600" y="4864225"/>
            <a:ext cx="3000000" cy="3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https://arxiv.org/pdf/1704.03477v1.pdf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Speech recognition with RNN</a:t>
            </a:r>
            <a:endParaRPr/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147120"/>
            <a:ext cx="6743700" cy="33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Mechanics </a:t>
            </a:r>
            <a:endParaRPr/>
          </a:p>
        </p:txBody>
      </p:sp>
      <p:sp>
        <p:nvSpPr>
          <p:cNvPr id="348" name="Shape 348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  <a:endParaRPr b="1" i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9" name="Shape 349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update variables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graph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350" name="Shape 350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351" name="Shape 3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Shape 3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Build graph using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TensorFlow operations</a:t>
            </a:r>
            <a:endParaRPr sz="1400"/>
          </a:p>
        </p:txBody>
      </p:sp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Generate Molecular structures with RNN</a:t>
            </a:r>
            <a:endParaRPr/>
          </a:p>
        </p:txBody>
      </p:sp>
      <p:pic>
        <p:nvPicPr>
          <p:cNvPr id="685" name="Shape 6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50" y="991170"/>
            <a:ext cx="48768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50" y="3266576"/>
            <a:ext cx="4835363" cy="12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4900" y="1603645"/>
            <a:ext cx="3796450" cy="2332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Predict Stock prices with RNN</a:t>
            </a:r>
            <a:endParaRPr/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75" y="886900"/>
            <a:ext cx="8625851" cy="35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type="title"/>
          </p:nvPr>
        </p:nvSpPr>
        <p:spPr>
          <a:xfrm>
            <a:off x="-8238" y="-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Weather prediction with Graphical RNN</a:t>
            </a:r>
            <a:endParaRPr/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75" y="1180825"/>
            <a:ext cx="3213450" cy="31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100" y="1086245"/>
            <a:ext cx="481012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Shape 7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100" y="2800550"/>
            <a:ext cx="4810125" cy="1666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Shape 7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50" y="4533900"/>
            <a:ext cx="882015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TensorFlow</a:t>
            </a:r>
            <a:endParaRPr/>
          </a:p>
        </p:txBody>
      </p:sp>
      <p:pic>
        <p:nvPicPr>
          <p:cNvPr id="710" name="Shape 7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Shape 711"/>
          <p:cNvSpPr txBox="1"/>
          <p:nvPr/>
        </p:nvSpPr>
        <p:spPr>
          <a:xfrm>
            <a:off x="2173850" y="1332425"/>
            <a:ext cx="7061100" cy="26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BasicRNNCell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1" lang="en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dynamic_rnn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x_data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2" name="Shape 71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718" name="Shape 7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/>
        </p:nvSpPr>
        <p:spPr>
          <a:xfrm>
            <a:off x="345500" y="1232500"/>
            <a:ext cx="7715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cell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x_data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</a:t>
            </a:r>
            <a:r>
              <a:rPr i="1" lang="en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[[[1,0,0,0]]]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 </a:t>
            </a:r>
            <a:endParaRPr i="1">
              <a:solidFill>
                <a:srgbClr val="4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outputs, _states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sess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5" name="Shape 725"/>
          <p:cNvSpPr txBox="1"/>
          <p:nvPr/>
        </p:nvSpPr>
        <p:spPr>
          <a:xfrm>
            <a:off x="399350" y="3629550"/>
            <a:ext cx="4998000" cy="80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array([[[-0.42409304,  0.64651132]]])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6" name="Shape 726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727" name="Shape 7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Shape 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Shape 733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</a:t>
            </a:r>
            <a:r>
              <a:rPr lang="en"/>
              <a:t>sequences</a:t>
            </a:r>
            <a:endParaRPr/>
          </a:p>
        </p:txBody>
      </p:sp>
      <p:sp>
        <p:nvSpPr>
          <p:cNvPr id="734" name="Shape 73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Shape 7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Shape 737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8" name="Shape 738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Shape 7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Shape 7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618675"/>
            <a:ext cx="4709250" cy="2372426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Shape 745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746" name="Shape 746"/>
          <p:cNvSpPr txBox="1"/>
          <p:nvPr/>
        </p:nvSpPr>
        <p:spPr>
          <a:xfrm>
            <a:off x="0" y="782600"/>
            <a:ext cx="7603500" cy="19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hidden_size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contrib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BasicRNNCell(num_units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(x_data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shape)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7" name="Shape 747"/>
          <p:cNvSpPr txBox="1"/>
          <p:nvPr/>
        </p:nvSpPr>
        <p:spPr>
          <a:xfrm>
            <a:off x="5347925" y="2288100"/>
            <a:ext cx="3714300" cy="2605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X_data = </a:t>
            </a: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([[[ 1.,  0.,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1.,  0.,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1.,  0.],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[ 0.,  0.,  0.,  1.]]], dtype=float32)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Outputs = array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([[[ 0.19709368,  0.24918222],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[-0.11721198,  0.1784237 ],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[-0.35297349, -0.66278851],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[-0.70915914, -0.58334434],</a:t>
            </a:r>
            <a:b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200">
                <a:solidFill>
                  <a:srgbClr val="274E13"/>
                </a:solidFill>
                <a:highlight>
                  <a:srgbClr val="FFFFFF"/>
                </a:highlight>
              </a:rPr>
              <a:t>        [-0.38886023,  0.47304463]]], dtype=float32)</a:t>
            </a:r>
            <a:endParaRPr b="1" sz="12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748" name="Shape 7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Shape 749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750" name="Shape 750"/>
          <p:cNvSpPr txBox="1"/>
          <p:nvPr/>
        </p:nvSpPr>
        <p:spPr>
          <a:xfrm>
            <a:off x="76200" y="2726275"/>
            <a:ext cx="1490100" cy="480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51" name="Shape 751"/>
          <p:cNvGrpSpPr/>
          <p:nvPr/>
        </p:nvGrpSpPr>
        <p:grpSpPr>
          <a:xfrm>
            <a:off x="1254206" y="3538481"/>
            <a:ext cx="2983177" cy="1033764"/>
            <a:chOff x="2275425" y="2317750"/>
            <a:chExt cx="5556300" cy="1969825"/>
          </a:xfrm>
        </p:grpSpPr>
        <p:sp>
          <p:nvSpPr>
            <p:cNvPr id="752" name="Shape 75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3" name="Shape 75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59" name="Shape 7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Shape 760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61" name="Shape 761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762" name="Shape 762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3" name="Shape 7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Shape 771"/>
          <p:cNvSpPr txBox="1"/>
          <p:nvPr/>
        </p:nvSpPr>
        <p:spPr>
          <a:xfrm>
            <a:off x="5537450" y="1036475"/>
            <a:ext cx="1656300" cy="370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773" name="Shape 773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4" name="Shape 77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Machine Learning Basics</a:t>
            </a:r>
            <a:endParaRPr/>
          </a:p>
        </p:txBody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Linear Regression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Logistic Regression (Binary classification)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Softmax Classification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Neural Networks 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CNN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80" name="Shape 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Shape 781"/>
          <p:cNvSpPr txBox="1"/>
          <p:nvPr/>
        </p:nvSpPr>
        <p:spPr>
          <a:xfrm>
            <a:off x="-228600" y="649325"/>
            <a:ext cx="8848800" cy="27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x_data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array([[h, e, l, l, o],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[e, o, l, l, l],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[l, l, e, e, l]],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pprint(x_data)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cell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rnn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BasicLSTMCell(num_units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2, state_is_tuple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outputs, _states 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dynamic_rnn(cell, x_data, 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        dtype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float32)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sess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run(tf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global_variables_initializer())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pp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pprint(outputs</a:t>
            </a:r>
            <a:r>
              <a:rPr lang="en" sz="12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eval())</a:t>
            </a: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2" name="Shape 782"/>
          <p:cNvSpPr txBox="1"/>
          <p:nvPr/>
        </p:nvSpPr>
        <p:spPr>
          <a:xfrm>
            <a:off x="5156450" y="1036475"/>
            <a:ext cx="1656300" cy="37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array([[[ 1.,  0.,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0.,  1.],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1.,  0.,  0.],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[ 0.,  0.,  1.,  0.]]], 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83" name="Shape 783"/>
          <p:cNvSpPr txBox="1"/>
          <p:nvPr/>
        </p:nvSpPr>
        <p:spPr>
          <a:xfrm>
            <a:off x="6702825" y="1191875"/>
            <a:ext cx="2370900" cy="339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array([[[-0.0173022 , -0.12929453],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[-0.14995177, -0.23189341],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[ 0.03294011,  0.01962204],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[ 0.12852104,  0.12375218],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[ 0.13597946,  0.31746736]],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[[-0.15243632, -0.14177315],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[ 0.04586344,  0.12249056],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[ 0.14292534,  0.15872268],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[ 0.18998367,  0.21004884],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[ 0.21788891,  0.24151592]],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[[ 0.10713603,  0.11001928],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[ 0.17076059,  0.1799853 ],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[-0.03531617,  0.08993293],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[-0.1881337 , -0.08296411],</a:t>
            </a:r>
            <a:b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</a:rPr>
              <a:t>        [-0.00404597,  0.07156041]]],</a:t>
            </a: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84" name="Shape 784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sp>
        <p:nvSpPr>
          <p:cNvPr id="785" name="Shape 785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6" name="Shape 786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Shape 791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Shape 792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700"/>
              <a:t>Hi Hello </a:t>
            </a: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pic>
        <p:nvPicPr>
          <p:cNvPr id="798" name="Shape 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0" name="Shape 80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1" name="Shape 80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2" name="Shape 80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3" name="Shape 80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4" name="Shape 80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6" name="Shape 80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8" name="Shape 80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09" name="Shape 80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0" name="Shape 81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051250" y="133950"/>
            <a:ext cx="5101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One-hot encoding</a:t>
            </a:r>
            <a:endParaRPr/>
          </a:p>
        </p:txBody>
      </p:sp>
      <p:pic>
        <p:nvPicPr>
          <p:cNvPr id="816" name="Shape 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Shape 817"/>
          <p:cNvSpPr txBox="1"/>
          <p:nvPr/>
        </p:nvSpPr>
        <p:spPr>
          <a:xfrm>
            <a:off x="777350" y="1567025"/>
            <a:ext cx="6231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2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2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8" name="Shape 818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Shape 8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007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Shape 824"/>
          <p:cNvSpPr txBox="1"/>
          <p:nvPr/>
        </p:nvSpPr>
        <p:spPr>
          <a:xfrm>
            <a:off x="5944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5" name="Shape 825"/>
          <p:cNvSpPr txBox="1"/>
          <p:nvPr/>
        </p:nvSpPr>
        <p:spPr>
          <a:xfrm>
            <a:off x="349347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6" name="Shape 826"/>
          <p:cNvSpPr txBox="1"/>
          <p:nvPr/>
        </p:nvSpPr>
        <p:spPr>
          <a:xfrm>
            <a:off x="20439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7" name="Shape 827"/>
          <p:cNvSpPr txBox="1"/>
          <p:nvPr/>
        </p:nvSpPr>
        <p:spPr>
          <a:xfrm>
            <a:off x="494300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8" name="Shape 828"/>
          <p:cNvSpPr txBox="1"/>
          <p:nvPr/>
        </p:nvSpPr>
        <p:spPr>
          <a:xfrm>
            <a:off x="7842050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6392525" y="40376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Shape 830"/>
          <p:cNvSpPr txBox="1"/>
          <p:nvPr/>
        </p:nvSpPr>
        <p:spPr>
          <a:xfrm>
            <a:off x="5944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1" name="Shape 831"/>
          <p:cNvSpPr txBox="1"/>
          <p:nvPr/>
        </p:nvSpPr>
        <p:spPr>
          <a:xfrm>
            <a:off x="349347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2" name="Shape 832"/>
          <p:cNvSpPr txBox="1"/>
          <p:nvPr/>
        </p:nvSpPr>
        <p:spPr>
          <a:xfrm>
            <a:off x="20439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Shape 833"/>
          <p:cNvSpPr txBox="1"/>
          <p:nvPr/>
        </p:nvSpPr>
        <p:spPr>
          <a:xfrm>
            <a:off x="494300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4" name="Shape 834"/>
          <p:cNvSpPr txBox="1"/>
          <p:nvPr/>
        </p:nvSpPr>
        <p:spPr>
          <a:xfrm>
            <a:off x="7842050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o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5" name="Shape 835"/>
          <p:cNvSpPr txBox="1"/>
          <p:nvPr/>
        </p:nvSpPr>
        <p:spPr>
          <a:xfrm>
            <a:off x="6392525" y="1904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6" name="Shape 836"/>
          <p:cNvSpPr txBox="1"/>
          <p:nvPr/>
        </p:nvSpPr>
        <p:spPr>
          <a:xfrm>
            <a:off x="-81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37" name="Shape 837"/>
          <p:cNvSpPr txBox="1"/>
          <p:nvPr/>
        </p:nvSpPr>
        <p:spPr>
          <a:xfrm>
            <a:off x="14368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38" name="Shape 838"/>
          <p:cNvSpPr txBox="1"/>
          <p:nvPr/>
        </p:nvSpPr>
        <p:spPr>
          <a:xfrm>
            <a:off x="289092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39" name="Shape 839"/>
          <p:cNvSpPr txBox="1"/>
          <p:nvPr/>
        </p:nvSpPr>
        <p:spPr>
          <a:xfrm>
            <a:off x="434045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0" name="Shape 840"/>
          <p:cNvSpPr txBox="1"/>
          <p:nvPr/>
        </p:nvSpPr>
        <p:spPr>
          <a:xfrm>
            <a:off x="5789975" y="43273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1" name="Shape 841"/>
          <p:cNvSpPr txBox="1"/>
          <p:nvPr/>
        </p:nvSpPr>
        <p:spPr>
          <a:xfrm>
            <a:off x="7244100" y="43270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2" name="Shape 842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Shape 8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 RNN ‘hihello’</a:t>
            </a:r>
            <a:endParaRPr/>
          </a:p>
        </p:txBody>
      </p:sp>
      <p:sp>
        <p:nvSpPr>
          <p:cNvPr id="844" name="Shape 844"/>
          <p:cNvSpPr txBox="1"/>
          <p:nvPr/>
        </p:nvSpPr>
        <p:spPr>
          <a:xfrm>
            <a:off x="652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5" name="Shape 845"/>
          <p:cNvSpPr txBox="1"/>
          <p:nvPr/>
        </p:nvSpPr>
        <p:spPr>
          <a:xfrm>
            <a:off x="151932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6" name="Shape 846"/>
          <p:cNvSpPr txBox="1"/>
          <p:nvPr/>
        </p:nvSpPr>
        <p:spPr>
          <a:xfrm>
            <a:off x="296885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7" name="Shape 847"/>
          <p:cNvSpPr txBox="1"/>
          <p:nvPr/>
        </p:nvSpPr>
        <p:spPr>
          <a:xfrm>
            <a:off x="4418375" y="15079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8" name="Shape 848"/>
          <p:cNvSpPr txBox="1"/>
          <p:nvPr/>
        </p:nvSpPr>
        <p:spPr>
          <a:xfrm>
            <a:off x="58725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849" name="Shape 849"/>
          <p:cNvSpPr txBox="1"/>
          <p:nvPr/>
        </p:nvSpPr>
        <p:spPr>
          <a:xfrm>
            <a:off x="7320300" y="15076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6" name="Shape 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Creating rnn cell</a:t>
            </a:r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374299" y="1363854"/>
            <a:ext cx="6313500" cy="298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RNN model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rnn_cell.BasicRNNCell(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BasicLSTMCell(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rnn_cell = rnn_cell. GRUCell(</a:t>
            </a:r>
            <a:r>
              <a:rPr b="1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rnn_size</a:t>
            </a:r>
            <a:r>
              <a:rPr b="0" i="0" lang="en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63" name="Shape 8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Execute RNN</a:t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374300" y="1363850"/>
            <a:ext cx="68157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# RNN model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rnn_cell = rnn_cell.BasicRNNCell(</a:t>
            </a:r>
            <a:r>
              <a:rPr b="1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rnn_size</a:t>
            </a:r>
            <a:r>
              <a:rPr b="0" i="0" lang="en" sz="2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</a:t>
            </a:r>
            <a:r>
              <a:rPr lang="en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rnn_cell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						</a:t>
            </a: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   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					dtype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150" y="30584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Shape 8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3300" y="1114950"/>
            <a:ext cx="357425" cy="3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Shape 873"/>
          <p:cNvSpPr txBox="1"/>
          <p:nvPr/>
        </p:nvSpPr>
        <p:spPr>
          <a:xfrm rot="1232359">
            <a:off x="5928786" y="553290"/>
            <a:ext cx="1684480" cy="72176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hidden_rnn_size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4818100" y="133950"/>
            <a:ext cx="4334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879" name="Shape 879"/>
          <p:cNvSpPr txBox="1"/>
          <p:nvPr/>
        </p:nvSpPr>
        <p:spPr>
          <a:xfrm>
            <a:off x="77725" y="1676400"/>
            <a:ext cx="906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input_dim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i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|ihello| == 6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80" name="Shape 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9999" y="1148070"/>
            <a:ext cx="1864884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Shape 881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882" name="Shape 882"/>
          <p:cNvSpPr txBox="1"/>
          <p:nvPr/>
        </p:nvSpPr>
        <p:spPr>
          <a:xfrm>
            <a:off x="152400" y="76200"/>
            <a:ext cx="4538400" cy="1812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text: ‘hihello’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unique chars (vocabulary, voc):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h, i, e, l, o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nsolas"/>
              <a:buChar char="●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voc index: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h:0, i:1, e:2, l:3, o:4  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creation</a:t>
            </a:r>
            <a:endParaRPr/>
          </a:p>
        </p:txBody>
      </p:sp>
      <p:sp>
        <p:nvSpPr>
          <p:cNvPr id="888" name="Shape 888"/>
          <p:cNvSpPr txBox="1"/>
          <p:nvPr/>
        </p:nvSpPr>
        <p:spPr>
          <a:xfrm>
            <a:off x="152400" y="1084350"/>
            <a:ext cx="9008400" cy="37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h=0, i=1, e=2, l=3, o=4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  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input_dim])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9" name="Shape 889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minimize(cost)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144205" y="133950"/>
            <a:ext cx="51852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 to RNN</a:t>
            </a:r>
            <a:endParaRPr/>
          </a:p>
        </p:txBody>
      </p:sp>
      <p:sp>
        <p:nvSpPr>
          <p:cNvPr id="895" name="Shape 895"/>
          <p:cNvSpPr txBox="1"/>
          <p:nvPr/>
        </p:nvSpPr>
        <p:spPr>
          <a:xfrm>
            <a:off x="152400" y="1300200"/>
            <a:ext cx="9004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tf.float32,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sequence_length, hidden_size])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one-hot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Shape 896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  <p:sp>
        <p:nvSpPr>
          <p:cNvPr id="897" name="Shape 897"/>
          <p:cNvSpPr txBox="1"/>
          <p:nvPr/>
        </p:nvSpPr>
        <p:spPr>
          <a:xfrm>
            <a:off x="5398600" y="76200"/>
            <a:ext cx="3690900" cy="181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950"/>
            <a:ext cx="9143999" cy="273514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Shape 904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type="title"/>
          </p:nvPr>
        </p:nvSpPr>
        <p:spPr>
          <a:xfrm>
            <a:off x="-8188" y="-2470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pic>
        <p:nvPicPr>
          <p:cNvPr id="910" name="Shape 9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88" y="810150"/>
            <a:ext cx="8817723" cy="3945912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Shape 911"/>
          <p:cNvSpPr txBox="1"/>
          <p:nvPr/>
        </p:nvSpPr>
        <p:spPr>
          <a:xfrm>
            <a:off x="1945600" y="4589475"/>
            <a:ext cx="7630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>
                <a:solidFill>
                  <a:srgbClr val="80808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 txBox="1"/>
          <p:nvPr>
            <p:ph type="title"/>
          </p:nvPr>
        </p:nvSpPr>
        <p:spPr>
          <a:xfrm>
            <a:off x="-8188" y="-946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Cost: </a:t>
            </a:r>
            <a:r>
              <a:rPr lang="en"/>
              <a:t>s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equence</a:t>
            </a:r>
            <a:r>
              <a:rPr lang="en"/>
              <a:t>_loss</a:t>
            </a:r>
            <a:endParaRPr/>
          </a:p>
        </p:txBody>
      </p:sp>
      <p:sp>
        <p:nvSpPr>
          <p:cNvPr id="917" name="Shape 917"/>
          <p:cNvSpPr txBox="1"/>
          <p:nvPr/>
        </p:nvSpPr>
        <p:spPr>
          <a:xfrm>
            <a:off x="228600" y="1370250"/>
            <a:ext cx="86157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_states = tf.nn.dynamic_rnn(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X,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4A86E8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tf.train.AdamOptimizer(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8" name="Shape 918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924" name="Shape 924"/>
          <p:cNvSpPr txBox="1"/>
          <p:nvPr/>
        </p:nvSpPr>
        <p:spPr>
          <a:xfrm>
            <a:off x="228600" y="1147800"/>
            <a:ext cx="9144000" cy="36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5" name="Shape 925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31" name="Shape 931"/>
          <p:cNvSpPr txBox="1"/>
          <p:nvPr/>
        </p:nvSpPr>
        <p:spPr>
          <a:xfrm>
            <a:off x="0" y="506150"/>
            <a:ext cx="91440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2000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Y: y_data})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</a:t>
            </a:r>
            <a:r>
              <a:rPr lang="en" sz="12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result,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"true Y: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str: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2" name="Shape 932"/>
          <p:cNvSpPr txBox="1"/>
          <p:nvPr/>
        </p:nvSpPr>
        <p:spPr>
          <a:xfrm>
            <a:off x="76200" y="3098000"/>
            <a:ext cx="9006000" cy="1826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 loss: 1.55474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loss: 1.55081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 loss: 1.54704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 loss: 1.54342 prediction:  [[3 3 3 3 4 4]] true Y:  [[1, 0, 2, 3, 3, 4]] Prediction str:  lllloo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1998 loss: 0.75305 prediction:  [[1 0 2 3 3 4]] true Y:  [[1, 0, 2, 3, 3, 4]] Prediction str:  ihello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1999 loss: 0.752973 prediction:  [[1 0 2 3 3 4]] true Y:  [[1, 0, 2, 3, 3, 4]] Prediction str: 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ihello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3" name="Shape 933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Shape 93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long </a:t>
            </a:r>
            <a:r>
              <a:rPr lang="en" sz="2700"/>
              <a:t>sequences</a:t>
            </a:r>
            <a:endParaRPr/>
          </a:p>
        </p:txBody>
      </p:sp>
      <p:sp>
        <p:nvSpPr>
          <p:cNvPr id="940" name="Shape 940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d</a:t>
            </a:r>
            <a:r>
              <a:rPr lang="en"/>
              <a:t>ata creation</a:t>
            </a:r>
            <a:endParaRPr/>
          </a:p>
        </p:txBody>
      </p:sp>
      <p:sp>
        <p:nvSpPr>
          <p:cNvPr id="946" name="Shape 946"/>
          <p:cNvSpPr txBox="1"/>
          <p:nvPr/>
        </p:nvSpPr>
        <p:spPr>
          <a:xfrm>
            <a:off x="1592000" y="1127150"/>
            <a:ext cx="60435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[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[[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 </a:t>
            </a:r>
            <a:r>
              <a:rPr i="1" lang="en" sz="1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7" name="Shape 947"/>
          <p:cNvSpPr txBox="1"/>
          <p:nvPr/>
        </p:nvSpPr>
        <p:spPr>
          <a:xfrm>
            <a:off x="3302225" y="4676400"/>
            <a:ext cx="6199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https://github.com/hunkim/DeepLearningZeroToAll/blob/master/lab-12-1-hello-rnn.py</a:t>
            </a:r>
            <a:r>
              <a:rPr lang="en" sz="1200">
                <a:solidFill>
                  <a:srgbClr val="808080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3816075" y="133950"/>
            <a:ext cx="5336100" cy="1086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r>
              <a:rPr lang="en"/>
              <a:t> data creation</a:t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344075" y="1028700"/>
            <a:ext cx="86346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sample_idx = [char2idx[c]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to index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[sample_idx[:-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 sample (0 ~ n-1) hello: hell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[sample_idx[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:]]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 sample (1 ~ n)  hello: ello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1" lang="en" sz="16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tf.one_hot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(X, num_classes)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sz="1800">
              <a:solidFill>
                <a:schemeClr val="dk1"/>
              </a:solidFill>
              <a:highlight>
                <a:srgbClr val="FF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4" name="Shape 954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parameters</a:t>
            </a:r>
            <a:endParaRPr/>
          </a:p>
        </p:txBody>
      </p:sp>
      <p:sp>
        <p:nvSpPr>
          <p:cNvPr id="960" name="Shape 960"/>
          <p:cNvSpPr txBox="1"/>
          <p:nvPr/>
        </p:nvSpPr>
        <p:spPr>
          <a:xfrm>
            <a:off x="413725" y="1419750"/>
            <a:ext cx="84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sample =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if you want you"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index -&gt; char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char2idx = {c: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(idx2char)}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char -&gt; idx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hyper parameters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dic_size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input size (one hot size)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</a:t>
            </a:r>
            <a:r>
              <a:rPr i="1"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RNN output size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(char2idx)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output size (RNN or softmax, etc.)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sample data, one batch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(sample) -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number of lstm unfolding (unit #)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Shape 389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390" name="Shape 390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391" name="Shape 391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2" name="Shape 3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and Loss</a:t>
            </a:r>
            <a:endParaRPr/>
          </a:p>
        </p:txBody>
      </p:sp>
      <p:sp>
        <p:nvSpPr>
          <p:cNvPr id="966" name="Shape 966"/>
          <p:cNvSpPr txBox="1"/>
          <p:nvPr/>
        </p:nvSpPr>
        <p:spPr>
          <a:xfrm>
            <a:off x="76200" y="838625"/>
            <a:ext cx="9144000" cy="40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data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sequence_length])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label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49149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tf.one_hot(X, num_classes)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hot: 1 -&gt; 0 1 0 0 0 0 0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tf.contrib.rnn.BasicLSTMCell(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num_units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=rnn_hidden_size,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 = cell.zero_state(batch_size, 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cell, 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" sz="18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_one_hot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initial_state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=initial_state,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sequence_length])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tf.reduce_mean(sequence_loss)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).minimize(loss)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 = tf.argmax(outputs,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7" name="Shape 967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title"/>
          </p:nvPr>
        </p:nvSpPr>
        <p:spPr>
          <a:xfrm>
            <a:off x="-8188" y="-1708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Results</a:t>
            </a:r>
            <a:endParaRPr/>
          </a:p>
        </p:txBody>
      </p:sp>
      <p:sp>
        <p:nvSpPr>
          <p:cNvPr id="973" name="Shape 973"/>
          <p:cNvSpPr txBox="1"/>
          <p:nvPr/>
        </p:nvSpPr>
        <p:spPr>
          <a:xfrm>
            <a:off x="1042650" y="809275"/>
            <a:ext cx="81015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sess.run(tf.global_variables_initializer())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3000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l, _ = sess.run([loss, train],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result = sess.run(prediction,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x_data})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char using dic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result_str = [idx2char[c]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np.squeeze(result)]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"Prediction:"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4" name="Shape 974"/>
          <p:cNvSpPr txBox="1"/>
          <p:nvPr/>
        </p:nvSpPr>
        <p:spPr>
          <a:xfrm>
            <a:off x="2246900" y="3346975"/>
            <a:ext cx="4650300" cy="1488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0 loss: 2.29895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 loss: 2.29675 Prediction: nnuffuunnuuuyuy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...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1418 loss: 1.37351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</a:rPr>
              <a:t>1419 loss: 1.37331 Prediction: if you want you</a:t>
            </a:r>
            <a:endParaRPr b="1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3063200" y="4890000"/>
            <a:ext cx="6199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https://github.com/hunkim/DeepLearningZeroToAll/blob/master/lab-12-2-char-seq-rnn.py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981" name="Shape 981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2" name="Shape 98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long sentence?</a:t>
            </a:r>
            <a:endParaRPr/>
          </a:p>
        </p:txBody>
      </p:sp>
      <p:sp>
        <p:nvSpPr>
          <p:cNvPr id="988" name="Shape 988"/>
          <p:cNvSpPr txBox="1"/>
          <p:nvPr/>
        </p:nvSpPr>
        <p:spPr>
          <a:xfrm>
            <a:off x="84200" y="1285875"/>
            <a:ext cx="9068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sentence = 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"if you want to build a ship, don't drum up people together to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"collect wood and don't assign them tasks and work, but rather "</a:t>
            </a:r>
            <a:endParaRPr b="1" sz="16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"teach them to long for the endless immensity of the sea."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9" name="Shape 989"/>
          <p:cNvSpPr txBox="1"/>
          <p:nvPr/>
        </p:nvSpPr>
        <p:spPr>
          <a:xfrm>
            <a:off x="3264000" y="25716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6496477" y="89225"/>
            <a:ext cx="26556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dataset</a:t>
            </a:r>
            <a:endParaRPr/>
          </a:p>
        </p:txBody>
      </p:sp>
      <p:sp>
        <p:nvSpPr>
          <p:cNvPr id="996" name="Shape 996"/>
          <p:cNvSpPr txBox="1"/>
          <p:nvPr/>
        </p:nvSpPr>
        <p:spPr>
          <a:xfrm>
            <a:off x="84200" y="106200"/>
            <a:ext cx="6289200" cy="49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dataY = []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 - seq_length):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x_str = sentence[i:i + seq_length]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y_str = sentence[i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i + seq_length +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x_str,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'-&gt;'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y_str)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x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x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[char_dic[c]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y_str]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 str to index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dataX.append(x)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dataY.append(y)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7" name="Shape 997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Shape 1003"/>
          <p:cNvSpPr txBox="1"/>
          <p:nvPr>
            <p:ph type="title"/>
          </p:nvPr>
        </p:nvSpPr>
        <p:spPr>
          <a:xfrm>
            <a:off x="2651557" y="78050"/>
            <a:ext cx="384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parameters</a:t>
            </a:r>
            <a:endParaRPr/>
          </a:p>
        </p:txBody>
      </p:sp>
      <p:sp>
        <p:nvSpPr>
          <p:cNvPr id="1004" name="Shape 1004"/>
          <p:cNvSpPr txBox="1"/>
          <p:nvPr/>
        </p:nvSpPr>
        <p:spPr>
          <a:xfrm>
            <a:off x="84200" y="1427100"/>
            <a:ext cx="6289200" cy="2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char_set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(sentence))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char_dic = {w: 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i, w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(char_set)}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data_dim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seq_length =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Any arbitrary number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(dataX)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6373400" y="1721875"/>
            <a:ext cx="2616000" cy="2325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</a:rPr>
              <a:t># training dataset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0 if you wan -&gt; f you want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 f you want -&gt;  you want 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2  you want  -&gt; you want t</a:t>
            </a:r>
            <a:endParaRPr sz="1600"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3 you want t -&gt; ou want to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168  of the se -&gt; of the sea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169 of the sea -&gt; f the sea.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RNN </a:t>
            </a: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tf.placeholder(tf.int32, [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seq_length])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encoding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tf.one_hot(X, num_classes)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(X_one_hot)  </a:t>
            </a: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check out the shape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lstm cell with hidden_size (each unit output vector size)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rnn.BasicLSTMCell(hidden_size,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5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rnn.MultiRNNCell([cell] * </a:t>
            </a:r>
            <a:r>
              <a:rPr b="1" lang="en" sz="1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state_is_tuple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outputs: unfolding size x hidden size, state = hidden size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outputs, _states = tf.nn.dynamic_rnn(cell, X_one_hot, </a:t>
            </a:r>
            <a:r>
              <a:rPr lang="en" sz="1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13" name="Shape 10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300" y="234001"/>
            <a:ext cx="3012383" cy="15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Shape 1019"/>
          <p:cNvSpPr txBox="1"/>
          <p:nvPr>
            <p:ph type="title"/>
          </p:nvPr>
        </p:nvSpPr>
        <p:spPr>
          <a:xfrm>
            <a:off x="0" y="171800"/>
            <a:ext cx="89916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Softmax (FC) in </a:t>
            </a:r>
            <a:r>
              <a:rPr lang="en"/>
              <a:t>Deep CNN</a:t>
            </a:r>
            <a:endParaRPr/>
          </a:p>
        </p:txBody>
      </p:sp>
      <p:sp>
        <p:nvSpPr>
          <p:cNvPr id="1020" name="Shape 1020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1021" name="Shape 1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6049200" y="1576600"/>
            <a:ext cx="2942400" cy="26334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Shape 10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Shape 102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1029" name="Shape 102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1030" name="Shape 103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1216200" y="2175450"/>
            <a:ext cx="54789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7" name="Shape 1037"/>
          <p:cNvSpPr txBox="1"/>
          <p:nvPr/>
        </p:nvSpPr>
        <p:spPr>
          <a:xfrm>
            <a:off x="1889275" y="779800"/>
            <a:ext cx="5389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6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38" name="Shape 1038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1039" name="Shape 1039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1040" name="Shape 1040"/>
          <p:cNvSpPr txBox="1"/>
          <p:nvPr/>
        </p:nvSpPr>
        <p:spPr>
          <a:xfrm>
            <a:off x="146950" y="2799575"/>
            <a:ext cx="61458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outputs, _ = tf.nn.dynamic_rnn(cell, X_one_hot)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Classifier</a:t>
            </a:r>
            <a:endParaRPr/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405" name="Shape 405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406" name="Shape 406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408" name="Shape 4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(logits)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16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Shape 1045"/>
          <p:cNvSpPr txBox="1"/>
          <p:nvPr>
            <p:ph type="title"/>
          </p:nvPr>
        </p:nvSpPr>
        <p:spPr>
          <a:xfrm>
            <a:off x="-8196" y="-170850"/>
            <a:ext cx="5710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1046" name="Shape 1046"/>
          <p:cNvSpPr txBox="1"/>
          <p:nvPr/>
        </p:nvSpPr>
        <p:spPr>
          <a:xfrm>
            <a:off x="526350" y="901750"/>
            <a:ext cx="6204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(optional) softmax layer</a:t>
            </a:r>
            <a:endParaRPr i="1" sz="15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X_for_softmax = tf.reshape(outputs, [-</a:t>
            </a:r>
            <a:r>
              <a:rPr lang="en" sz="15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hidden_size])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softmax_w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"softmax_w"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[hidden_size, num_classes]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softmax_b = tf.get_variable(</a:t>
            </a:r>
            <a:r>
              <a:rPr b="1" lang="en" sz="15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"softmax_b"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,[num_classes])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tf.matmul(X_for_softmax,softmax_w) + softmax_b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</a:t>
            </a:r>
            <a:r>
              <a:rPr lang="en" sz="15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reshape</a:t>
            </a: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(outputs,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[batch_size, seq_length, num_classes])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47" name="Shape 10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300" y="145350"/>
            <a:ext cx="3806876" cy="485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Shape 1048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Shape 1053"/>
          <p:cNvSpPr txBox="1"/>
          <p:nvPr>
            <p:ph type="title"/>
          </p:nvPr>
        </p:nvSpPr>
        <p:spPr>
          <a:xfrm>
            <a:off x="-8200" y="133950"/>
            <a:ext cx="7365600" cy="1084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</a:t>
            </a:r>
            <a:endParaRPr/>
          </a:p>
        </p:txBody>
      </p:sp>
      <p:sp>
        <p:nvSpPr>
          <p:cNvPr id="1054" name="Shape 1054"/>
          <p:cNvSpPr txBox="1"/>
          <p:nvPr/>
        </p:nvSpPr>
        <p:spPr>
          <a:xfrm>
            <a:off x="457200" y="1118150"/>
            <a:ext cx="78495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out for sequence_loss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outputs = tf.reshape(outputs,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[batch_size, seq_length, num_classes])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All weights are 1 (equal weights)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 = tf.ones([batch_size, seq_length])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sequence_loss = tf.contrib.seq2seq.sequence_loss(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targets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weights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=weights)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mean_loss = tf.reduce_mean(sequence_loss)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train_op = 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tf.train.AdamOptimizer(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).minimize(mean_loss)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055" name="Shape 1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4249" y="133948"/>
            <a:ext cx="2162172" cy="27562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Shape 1056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1062" name="Shape 1062"/>
          <p:cNvSpPr txBox="1"/>
          <p:nvPr/>
        </p:nvSpPr>
        <p:spPr>
          <a:xfrm>
            <a:off x="0" y="1800250"/>
            <a:ext cx="7368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500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l, results = sess.run(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[train_op, mean_loss, outputs],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dataX, Y: dataY})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(i, j, 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l)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51054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63" name="Shape 1063"/>
          <p:cNvSpPr txBox="1"/>
          <p:nvPr/>
        </p:nvSpPr>
        <p:spPr>
          <a:xfrm>
            <a:off x="5993300" y="1543050"/>
            <a:ext cx="2907300" cy="2057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0 167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0 168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0 169 tttttttttt 3.23111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…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499 167 oof the se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499 168 tf the sea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499 169 n the sea. 0.229306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1069"/>
          <p:cNvSpPr txBox="1"/>
          <p:nvPr/>
        </p:nvSpPr>
        <p:spPr>
          <a:xfrm>
            <a:off x="447300" y="1129325"/>
            <a:ext cx="86967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Let's print the last char of each result to check it works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results = sess.run(outputs,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dataX})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j, result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(results):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index = np.argmax(result,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j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is 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 </a:t>
            </a: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 all for the first result to make a sentence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.join([char_set[t]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index]),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(char_set[index[-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end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0" name="Shape 1070"/>
          <p:cNvSpPr txBox="1"/>
          <p:nvPr>
            <p:ph type="title"/>
          </p:nvPr>
        </p:nvSpPr>
        <p:spPr>
          <a:xfrm>
            <a:off x="2036555" y="55700"/>
            <a:ext cx="5070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print results</a:t>
            </a:r>
            <a:endParaRPr/>
          </a:p>
        </p:txBody>
      </p:sp>
      <p:sp>
        <p:nvSpPr>
          <p:cNvPr id="1071" name="Shape 1071"/>
          <p:cNvSpPr txBox="1"/>
          <p:nvPr/>
        </p:nvSpPr>
        <p:spPr>
          <a:xfrm>
            <a:off x="380175" y="3718025"/>
            <a:ext cx="8464500" cy="1061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8080"/>
                </a:solidFill>
                <a:highlight>
                  <a:srgbClr val="FFFFFF"/>
                </a:highlight>
              </a:rPr>
              <a:t>g you want to build a ship, don't drum up people together to collect wood and don't assign them tasks and work, but rather teach them to long for the endless immensity of the sea.</a:t>
            </a:r>
            <a:endParaRPr b="1" sz="16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1072" name="Shape 1072"/>
          <p:cNvSpPr txBox="1"/>
          <p:nvPr/>
        </p:nvSpPr>
        <p:spPr>
          <a:xfrm>
            <a:off x="2979250" y="4890000"/>
            <a:ext cx="65124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https://github.com/hunkim/DeepLearningZeroToAll/blob/master/lab-12-4-rnn_long_char.py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/>
          <p:nvPr>
            <p:ph type="title"/>
          </p:nvPr>
        </p:nvSpPr>
        <p:spPr>
          <a:xfrm>
            <a:off x="-2360863" y="219670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char-rnn</a:t>
            </a:r>
            <a:endParaRPr/>
          </a:p>
        </p:txBody>
      </p:sp>
      <p:pic>
        <p:nvPicPr>
          <p:cNvPr id="1078" name="Shape 10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4769" y="677466"/>
            <a:ext cx="5038200" cy="410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Shape 10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4" name="Shape 10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788" y="1658541"/>
            <a:ext cx="2505000" cy="20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Shape 10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1475" y="292894"/>
            <a:ext cx="4737300" cy="47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char/word rnn (char/word level n to n model)</a:t>
            </a:r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1280324" y="3816550"/>
            <a:ext cx="72057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https://github.com/sherjilozair/char-rnn-tensorflow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1092" name="Shape 1092"/>
          <p:cNvSpPr/>
          <p:nvPr/>
        </p:nvSpPr>
        <p:spPr>
          <a:xfrm>
            <a:off x="1285123" y="4373750"/>
            <a:ext cx="72057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https://github.com/hunkim/word-rnn-tensorflow</a:t>
            </a: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7038" y="1545431"/>
            <a:ext cx="2505000" cy="20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Shape 109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171567"/>
            <a:ext cx="9143999" cy="480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>
            <p:ph type="title"/>
          </p:nvPr>
        </p:nvSpPr>
        <p:spPr>
          <a:xfrm>
            <a:off x="1812726" y="853400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RNN with </a:t>
            </a:r>
            <a:r>
              <a:rPr lang="en" sz="2700"/>
              <a:t>time series data (stock) 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</a:t>
            </a:r>
            <a:r>
              <a:rPr lang="en"/>
              <a:t>series</a:t>
            </a:r>
            <a:r>
              <a:rPr lang="en"/>
              <a:t> data</a:t>
            </a:r>
            <a:endParaRPr/>
          </a:p>
        </p:txBody>
      </p:sp>
      <p:pic>
        <p:nvPicPr>
          <p:cNvPr id="1105" name="Shape 1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625" y="1269126"/>
            <a:ext cx="6690700" cy="35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Time series data</a:t>
            </a:r>
            <a:endParaRPr/>
          </a:p>
        </p:txBody>
      </p:sp>
      <p:graphicFrame>
        <p:nvGraphicFramePr>
          <p:cNvPr id="1111" name="Shape 1111"/>
          <p:cNvGraphicFramePr/>
          <p:nvPr/>
        </p:nvGraphicFramePr>
        <p:xfrm>
          <a:off x="1014688" y="147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{BE8E84EA-940A-4450-BBDF-2E95E7D6797A}</a:tableStyleId>
              </a:tblPr>
              <a:tblGrid>
                <a:gridCol w="1430325"/>
                <a:gridCol w="1430325"/>
                <a:gridCol w="1430325"/>
                <a:gridCol w="1393275"/>
                <a:gridCol w="1430325"/>
              </a:tblGrid>
              <a:tr h="360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Open</a:t>
                      </a:r>
                      <a:endParaRPr sz="1000"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Low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Volume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Close</a:t>
                      </a:r>
                      <a:endParaRPr/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EC0BF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833.450012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828.349976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1247700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831.659973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823.02002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821.655029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1597800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828.070007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819.929993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824.400024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1281700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824.159973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819.359985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818.469971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1304000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818.97998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1053600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820.450012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816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820.958984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815.48999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1198100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819.23999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811.700012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815.25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809.780029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1129100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813.669983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809.51001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810.659973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804.539978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989700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809.559998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  <a:tr h="3011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811.840027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803.190002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1155300</a:t>
                      </a:r>
                      <a:endParaRPr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808.380005</a:t>
                      </a:r>
                      <a:endParaRPr b="1" sz="12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8100" marB="38100" marR="38100" marL="381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112" name="Shape 1112"/>
          <p:cNvSpPr txBox="1"/>
          <p:nvPr/>
        </p:nvSpPr>
        <p:spPr>
          <a:xfrm>
            <a:off x="2889750" y="4456425"/>
            <a:ext cx="3364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'data-02-stock_daily.csv'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